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9" r:id="rId5"/>
    <p:sldId id="278" r:id="rId6"/>
    <p:sldId id="271" r:id="rId7"/>
    <p:sldId id="259" r:id="rId8"/>
    <p:sldId id="261" r:id="rId9"/>
    <p:sldId id="272" r:id="rId10"/>
    <p:sldId id="27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858000"/>
          </a:xfrm>
        </p:spPr>
        <p:txBody>
          <a:bodyPr>
            <a:normAutofit/>
          </a:bodyPr>
          <a:lstStyle/>
          <a:p>
            <a:r>
              <a:rPr lang="en-US" sz="6000" dirty="0" err="1" smtClean="0">
                <a:solidFill>
                  <a:srgbClr val="002060"/>
                </a:solidFill>
                <a:latin typeface="Algerian" pitchFamily="82" charset="0"/>
              </a:rPr>
              <a:t>Oedogonium</a:t>
            </a:r>
            <a:r>
              <a:rPr lang="en-US" sz="6000" b="1" dirty="0" smtClean="0">
                <a:solidFill>
                  <a:srgbClr val="002060"/>
                </a:solidFill>
                <a:latin typeface="Algerian" pitchFamily="82" charset="0"/>
              </a:rPr>
              <a:t>:</a:t>
            </a:r>
            <a:r>
              <a:rPr lang="en-US" sz="5400" b="1" dirty="0" smtClean="0">
                <a:solidFill>
                  <a:srgbClr val="C00000"/>
                </a:solidFill>
                <a:latin typeface="Algerian" pitchFamily="82" charset="0"/>
              </a:rPr>
              <a:t/>
            </a:r>
            <a:br>
              <a:rPr lang="en-US" sz="5400" b="1" dirty="0" smtClean="0">
                <a:solidFill>
                  <a:srgbClr val="C00000"/>
                </a:solidFill>
                <a:latin typeface="Algerian" pitchFamily="82" charset="0"/>
              </a:rPr>
            </a:br>
            <a:r>
              <a:rPr lang="en-US" sz="3600" b="1" dirty="0" smtClean="0">
                <a:solidFill>
                  <a:srgbClr val="C00000"/>
                </a:solidFill>
                <a:latin typeface="Algerian" pitchFamily="82" charset="0"/>
              </a:rPr>
              <a:t>Reproduction</a:t>
            </a:r>
            <a:endParaRPr lang="en-US" sz="5400" dirty="0" smtClean="0">
              <a:solidFill>
                <a:srgbClr val="C00000"/>
              </a:solidFill>
              <a:latin typeface="Algerian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86400" y="59436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  <a:latin typeface="Algerian" pitchFamily="82" charset="0"/>
              </a:rPr>
              <a:t>Dr. </a:t>
            </a:r>
            <a:r>
              <a:rPr lang="en-US" sz="2400" dirty="0" err="1" smtClean="0">
                <a:solidFill>
                  <a:srgbClr val="002060"/>
                </a:solidFill>
                <a:latin typeface="Algerian" pitchFamily="82" charset="0"/>
              </a:rPr>
              <a:t>Jahid</a:t>
            </a:r>
            <a:r>
              <a:rPr lang="en-US" sz="2400" dirty="0" smtClean="0">
                <a:solidFill>
                  <a:srgbClr val="002060"/>
                </a:solidFill>
                <a:latin typeface="Algerian" pitchFamily="82" charset="0"/>
              </a:rPr>
              <a:t> Ali </a:t>
            </a:r>
            <a:r>
              <a:rPr lang="en-US" sz="2400" dirty="0" err="1" smtClean="0">
                <a:solidFill>
                  <a:srgbClr val="002060"/>
                </a:solidFill>
                <a:latin typeface="Algerian" pitchFamily="82" charset="0"/>
              </a:rPr>
              <a:t>Malik</a:t>
            </a:r>
            <a:endParaRPr lang="en-US" sz="2400" dirty="0">
              <a:solidFill>
                <a:srgbClr val="00206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The </a:t>
            </a:r>
            <a:r>
              <a:rPr lang="en-US" sz="3200" b="1" dirty="0" smtClean="0">
                <a:solidFill>
                  <a:srgbClr val="C00000"/>
                </a:solidFill>
              </a:rPr>
              <a:t>reproduction </a:t>
            </a:r>
            <a:r>
              <a:rPr lang="en-US" sz="3200" b="1" dirty="0" smtClean="0">
                <a:solidFill>
                  <a:srgbClr val="C00000"/>
                </a:solidFill>
              </a:rPr>
              <a:t>in </a:t>
            </a:r>
            <a:r>
              <a:rPr lang="en-US" sz="3200" b="1" i="1" dirty="0" err="1" smtClean="0">
                <a:solidFill>
                  <a:srgbClr val="C00000"/>
                </a:solidFill>
              </a:rPr>
              <a:t>Oedogonium</a:t>
            </a:r>
            <a:r>
              <a:rPr lang="en-US" sz="3200" b="1" dirty="0" smtClean="0">
                <a:solidFill>
                  <a:srgbClr val="C00000"/>
                </a:solidFill>
              </a:rPr>
              <a:t> occurs </a:t>
            </a:r>
            <a:r>
              <a:rPr lang="en-US" sz="3200" b="1" dirty="0" smtClean="0">
                <a:solidFill>
                  <a:srgbClr val="C00000"/>
                </a:solidFill>
              </a:rPr>
              <a:t>by</a:t>
            </a:r>
            <a:r>
              <a:rPr lang="en-US" sz="3200" dirty="0" smtClean="0"/>
              <a:t> </a:t>
            </a:r>
            <a:endParaRPr lang="en-US" sz="3200" dirty="0" smtClean="0"/>
          </a:p>
          <a:p>
            <a:pPr>
              <a:lnSpc>
                <a:spcPct val="150000"/>
              </a:lnSpc>
            </a:pPr>
            <a:r>
              <a:rPr lang="en-US" sz="2800" dirty="0" err="1" smtClean="0">
                <a:solidFill>
                  <a:srgbClr val="002060"/>
                </a:solidFill>
              </a:rPr>
              <a:t>i</a:t>
            </a:r>
            <a:r>
              <a:rPr lang="en-US" sz="2800" dirty="0" smtClean="0">
                <a:solidFill>
                  <a:srgbClr val="002060"/>
                </a:solidFill>
              </a:rPr>
              <a:t>. Vegetative</a:t>
            </a:r>
            <a:r>
              <a:rPr lang="en-US" sz="2800" dirty="0" smtClean="0">
                <a:solidFill>
                  <a:srgbClr val="002060"/>
                </a:solidFill>
              </a:rPr>
              <a:t>, </a:t>
            </a:r>
            <a:endParaRPr lang="en-US" sz="2800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rgbClr val="002060"/>
                </a:solidFill>
              </a:rPr>
              <a:t>ii. Asexual </a:t>
            </a:r>
            <a:r>
              <a:rPr lang="en-US" sz="2800" dirty="0" smtClean="0">
                <a:solidFill>
                  <a:srgbClr val="002060"/>
                </a:solidFill>
              </a:rPr>
              <a:t>and </a:t>
            </a:r>
            <a:endParaRPr lang="en-US" sz="2800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rgbClr val="002060"/>
                </a:solidFill>
              </a:rPr>
              <a:t>iii. Sexual methods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C00000"/>
                </a:solidFill>
              </a:rPr>
              <a:t>Vegetative Reproduction: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rgbClr val="002060"/>
                </a:solidFill>
              </a:rPr>
              <a:t>By </a:t>
            </a:r>
            <a:r>
              <a:rPr lang="en-US" sz="2800" dirty="0" smtClean="0">
                <a:solidFill>
                  <a:srgbClr val="002060"/>
                </a:solidFill>
              </a:rPr>
              <a:t>fragmentation</a:t>
            </a:r>
            <a:r>
              <a:rPr lang="en-US" sz="2800" dirty="0" smtClean="0"/>
              <a:t>: The </a:t>
            </a:r>
            <a:r>
              <a:rPr lang="en-US" sz="2800" dirty="0" smtClean="0"/>
              <a:t>filament </a:t>
            </a:r>
            <a:r>
              <a:rPr lang="en-US" sz="2800" dirty="0" smtClean="0"/>
              <a:t>may </a:t>
            </a:r>
            <a:r>
              <a:rPr lang="en-US" sz="2800" dirty="0" smtClean="0"/>
              <a:t>get broken </a:t>
            </a:r>
            <a:r>
              <a:rPr lang="en-US" sz="2800" dirty="0" smtClean="0"/>
              <a:t>into small fragments. Each fragment grows into </a:t>
            </a:r>
            <a:r>
              <a:rPr lang="en-US" sz="2800" dirty="0" smtClean="0"/>
              <a:t>new filament.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C00000"/>
                </a:solidFill>
              </a:rPr>
              <a:t>ASEXUAL </a:t>
            </a:r>
            <a:r>
              <a:rPr lang="en-US" sz="2800" b="1" dirty="0" smtClean="0">
                <a:solidFill>
                  <a:srgbClr val="C00000"/>
                </a:solidFill>
              </a:rPr>
              <a:t>REPRODUCTION:</a:t>
            </a:r>
          </a:p>
          <a:p>
            <a:pPr marL="514350" indent="-514350">
              <a:lnSpc>
                <a:spcPct val="150000"/>
              </a:lnSpc>
              <a:buAutoNum type="alphaLcParenBoth"/>
            </a:pPr>
            <a:r>
              <a:rPr lang="en-US" sz="2800" dirty="0" smtClean="0">
                <a:solidFill>
                  <a:srgbClr val="002060"/>
                </a:solidFill>
              </a:rPr>
              <a:t>By Zoospores</a:t>
            </a:r>
          </a:p>
          <a:p>
            <a:pPr marL="514350" indent="-51435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 smtClean="0"/>
              <a:t>During normal </a:t>
            </a:r>
            <a:r>
              <a:rPr lang="en-US" sz="2800" dirty="0" err="1" smtClean="0"/>
              <a:t>favourable</a:t>
            </a:r>
            <a:r>
              <a:rPr lang="en-US" sz="2800" dirty="0" smtClean="0"/>
              <a:t> conditions the </a:t>
            </a:r>
            <a:r>
              <a:rPr lang="en-US" sz="2800" dirty="0" smtClean="0"/>
              <a:t>alga reproduce by the formation of zoospores.</a:t>
            </a:r>
          </a:p>
          <a:p>
            <a:pPr marL="514350" indent="-51435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 smtClean="0"/>
              <a:t>Each mature zoospore </a:t>
            </a:r>
            <a:r>
              <a:rPr lang="en-US" sz="2800" dirty="0" smtClean="0"/>
              <a:t>is spherical </a:t>
            </a:r>
            <a:r>
              <a:rPr lang="en-US" sz="2800" dirty="0" smtClean="0"/>
              <a:t>or pear-shaped.</a:t>
            </a:r>
          </a:p>
          <a:p>
            <a:pPr marL="514350" indent="-51435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 smtClean="0"/>
              <a:t>It is </a:t>
            </a:r>
            <a:r>
              <a:rPr lang="en-US" sz="2800" dirty="0" err="1" smtClean="0"/>
              <a:t>multiflagellated</a:t>
            </a:r>
            <a:r>
              <a:rPr lang="en-US" sz="2800" dirty="0" smtClean="0"/>
              <a:t> and possesses a crown of short flagella </a:t>
            </a:r>
            <a:r>
              <a:rPr lang="en-US" sz="2800" dirty="0" smtClean="0"/>
              <a:t>in ring </a:t>
            </a:r>
            <a:r>
              <a:rPr lang="en-US" sz="2800" dirty="0" smtClean="0"/>
              <a:t>at </a:t>
            </a:r>
            <a:r>
              <a:rPr lang="en-US" sz="2800" dirty="0" smtClean="0"/>
              <a:t>its </a:t>
            </a:r>
            <a:r>
              <a:rPr lang="en-US" sz="2800" dirty="0" err="1" smtClean="0"/>
              <a:t>Colourless</a:t>
            </a:r>
            <a:r>
              <a:rPr lang="en-US" sz="2800" dirty="0" smtClean="0"/>
              <a:t> </a:t>
            </a:r>
            <a:r>
              <a:rPr lang="en-US" sz="2800" dirty="0" smtClean="0"/>
              <a:t>anterior end</a:t>
            </a:r>
            <a:r>
              <a:rPr lang="en-US" sz="2800" dirty="0" smtClean="0"/>
              <a:t>.</a:t>
            </a:r>
            <a:endParaRPr lang="en-US" sz="2800" dirty="0" smtClean="0">
              <a:solidFill>
                <a:srgbClr val="002060"/>
              </a:solidFill>
              <a:latin typeface="Bahnschrif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Botany\Botany presentations\Biodiversity\Algae\Nostoc\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1"/>
            <a:ext cx="8722581" cy="58674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621166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Development and liberation of </a:t>
            </a:r>
            <a:r>
              <a:rPr lang="en-US" sz="2400" b="1" dirty="0" smtClean="0"/>
              <a:t>zoospore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SEXUAL </a:t>
            </a:r>
            <a:r>
              <a:rPr lang="en-US" sz="3200" b="1" dirty="0" smtClean="0">
                <a:solidFill>
                  <a:srgbClr val="C00000"/>
                </a:solidFill>
              </a:rPr>
              <a:t>REPRODUCTION</a:t>
            </a:r>
          </a:p>
          <a:p>
            <a:r>
              <a:rPr lang="en-US" sz="3200" dirty="0" smtClean="0"/>
              <a:t>Sexual reproduction is </a:t>
            </a:r>
            <a:r>
              <a:rPr lang="en-US" sz="3200" dirty="0" smtClean="0"/>
              <a:t>of </a:t>
            </a:r>
            <a:r>
              <a:rPr lang="en-US" sz="3200" dirty="0" err="1" smtClean="0"/>
              <a:t>oogamous</a:t>
            </a:r>
            <a:r>
              <a:rPr lang="en-US" sz="3200" dirty="0" smtClean="0"/>
              <a:t> types.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3200" dirty="0" smtClean="0"/>
              <a:t> The </a:t>
            </a:r>
            <a:r>
              <a:rPr lang="en-US" sz="3200" dirty="0" smtClean="0"/>
              <a:t>female sex organ is </a:t>
            </a:r>
            <a:r>
              <a:rPr lang="en-US" sz="3200" dirty="0" err="1" smtClean="0"/>
              <a:t>oogonium</a:t>
            </a:r>
            <a:endParaRPr lang="en-US" sz="3200" dirty="0" smtClean="0"/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3200" dirty="0" smtClean="0"/>
              <a:t> The </a:t>
            </a:r>
            <a:r>
              <a:rPr lang="en-US" sz="3200" dirty="0" smtClean="0"/>
              <a:t>male sex organ is </a:t>
            </a:r>
            <a:r>
              <a:rPr lang="en-US" sz="3200" dirty="0" err="1" smtClean="0"/>
              <a:t>antheridium</a:t>
            </a:r>
            <a:endParaRPr lang="en-US" sz="3200" dirty="0" smtClean="0"/>
          </a:p>
          <a:p>
            <a:endParaRPr lang="en-US" sz="3200" dirty="0" smtClean="0">
              <a:solidFill>
                <a:srgbClr val="002060"/>
              </a:solidFill>
            </a:endParaRPr>
          </a:p>
          <a:p>
            <a:r>
              <a:rPr lang="en-US" sz="3200" b="1" dirty="0" smtClean="0">
                <a:solidFill>
                  <a:srgbClr val="C00000"/>
                </a:solidFill>
              </a:rPr>
              <a:t>On </a:t>
            </a:r>
            <a:r>
              <a:rPr lang="en-US" sz="3200" b="1" dirty="0" smtClean="0">
                <a:solidFill>
                  <a:srgbClr val="C00000"/>
                </a:solidFill>
              </a:rPr>
              <a:t>the basis of distribution of sex </a:t>
            </a:r>
            <a:r>
              <a:rPr lang="en-US" sz="3200" b="1" dirty="0" smtClean="0">
                <a:solidFill>
                  <a:srgbClr val="C00000"/>
                </a:solidFill>
              </a:rPr>
              <a:t>organs, </a:t>
            </a:r>
            <a:r>
              <a:rPr lang="en-US" sz="3200" b="1" dirty="0" err="1" smtClean="0">
                <a:solidFill>
                  <a:srgbClr val="C00000"/>
                </a:solidFill>
              </a:rPr>
              <a:t>O</a:t>
            </a:r>
            <a:r>
              <a:rPr lang="en-US" sz="3200" b="1" i="1" dirty="0" err="1" smtClean="0">
                <a:solidFill>
                  <a:srgbClr val="C00000"/>
                </a:solidFill>
              </a:rPr>
              <a:t>edogonium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</a:rPr>
              <a:t>are grouped under the </a:t>
            </a:r>
            <a:r>
              <a:rPr lang="en-US" sz="3200" b="1" dirty="0" smtClean="0">
                <a:solidFill>
                  <a:srgbClr val="C00000"/>
                </a:solidFill>
              </a:rPr>
              <a:t>following categories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(1) </a:t>
            </a:r>
            <a:r>
              <a:rPr lang="en-US" sz="3200" dirty="0" err="1" smtClean="0"/>
              <a:t>Macrandrous</a:t>
            </a:r>
            <a:r>
              <a:rPr lang="en-US" sz="3200" dirty="0" smtClean="0"/>
              <a:t> species</a:t>
            </a:r>
            <a:br>
              <a:rPr lang="en-US" sz="3200" dirty="0" smtClean="0"/>
            </a:br>
            <a:r>
              <a:rPr lang="en-US" sz="3200" dirty="0" smtClean="0"/>
              <a:t>(2) </a:t>
            </a:r>
            <a:r>
              <a:rPr lang="en-US" sz="3200" dirty="0" err="1" smtClean="0"/>
              <a:t>Nannandrous</a:t>
            </a:r>
            <a:r>
              <a:rPr lang="en-US" sz="3200" dirty="0" smtClean="0"/>
              <a:t> species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 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arenBoth"/>
            </a:pPr>
            <a:r>
              <a:rPr lang="en-US" sz="2800" dirty="0" smtClean="0">
                <a:solidFill>
                  <a:srgbClr val="C00000"/>
                </a:solidFill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</a:rPr>
              <a:t>Macrandrous</a:t>
            </a:r>
            <a:r>
              <a:rPr lang="en-US" sz="2800" dirty="0" smtClean="0">
                <a:solidFill>
                  <a:srgbClr val="C00000"/>
                </a:solidFill>
              </a:rPr>
              <a:t> species: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 smtClean="0"/>
              <a:t>In </a:t>
            </a:r>
            <a:r>
              <a:rPr lang="en-US" sz="2800" dirty="0" smtClean="0"/>
              <a:t>this case the male and </a:t>
            </a:r>
            <a:r>
              <a:rPr lang="en-US" sz="2800" dirty="0" smtClean="0"/>
              <a:t>female filaments </a:t>
            </a:r>
            <a:r>
              <a:rPr lang="en-US" sz="2800" dirty="0" smtClean="0"/>
              <a:t>are </a:t>
            </a:r>
            <a:endParaRPr lang="en-US" sz="2800" dirty="0" smtClean="0"/>
          </a:p>
          <a:p>
            <a:pPr marL="342900" indent="-342900">
              <a:lnSpc>
                <a:spcPct val="150000"/>
              </a:lnSpc>
            </a:pPr>
            <a:r>
              <a:rPr lang="en-US" sz="2800" dirty="0" smtClean="0"/>
              <a:t>morphologically similar.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 smtClean="0"/>
              <a:t>The </a:t>
            </a:r>
            <a:r>
              <a:rPr lang="en-US" sz="2800" dirty="0" smtClean="0"/>
              <a:t>antheridia are borne on the normal filament. </a:t>
            </a:r>
            <a:endParaRPr lang="en-US" sz="2800" dirty="0" smtClean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 smtClean="0"/>
              <a:t>may </a:t>
            </a:r>
            <a:r>
              <a:rPr lang="en-US" sz="2800" dirty="0" smtClean="0"/>
              <a:t>be of the following </a:t>
            </a:r>
            <a:r>
              <a:rPr lang="en-US" sz="2800" dirty="0" smtClean="0"/>
              <a:t>types-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0" y="3505200"/>
            <a:ext cx="39624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LcParenBoth"/>
            </a:pPr>
            <a:r>
              <a:rPr lang="en-US" sz="2400" b="1" dirty="0" err="1" smtClean="0">
                <a:solidFill>
                  <a:srgbClr val="002060"/>
                </a:solidFill>
              </a:rPr>
              <a:t>Monoecious</a:t>
            </a:r>
            <a:r>
              <a:rPr lang="en-US" sz="2400" b="1" dirty="0" smtClean="0">
                <a:solidFill>
                  <a:srgbClr val="002060"/>
                </a:solidFill>
              </a:rPr>
              <a:t> species: </a:t>
            </a:r>
          </a:p>
          <a:p>
            <a:pPr marL="457200" indent="-457200"/>
            <a:r>
              <a:rPr lang="en-US" sz="2400" dirty="0" smtClean="0"/>
              <a:t>The antheridia </a:t>
            </a:r>
            <a:r>
              <a:rPr lang="en-US" sz="2400" dirty="0" smtClean="0"/>
              <a:t>and </a:t>
            </a:r>
            <a:r>
              <a:rPr lang="en-US" sz="2400" dirty="0" err="1" smtClean="0"/>
              <a:t>oogonia</a:t>
            </a:r>
            <a:endParaRPr lang="en-US" sz="2400" dirty="0" smtClean="0"/>
          </a:p>
          <a:p>
            <a:pPr marL="457200" indent="-457200"/>
            <a:r>
              <a:rPr lang="en-US" sz="2400" dirty="0" smtClean="0"/>
              <a:t> </a:t>
            </a:r>
            <a:r>
              <a:rPr lang="en-US" sz="2400" dirty="0" smtClean="0"/>
              <a:t>develop </a:t>
            </a:r>
            <a:r>
              <a:rPr lang="en-US" sz="2400" dirty="0" smtClean="0"/>
              <a:t>on </a:t>
            </a:r>
            <a:r>
              <a:rPr lang="en-US" sz="2400" dirty="0" smtClean="0"/>
              <a:t>the </a:t>
            </a:r>
            <a:r>
              <a:rPr lang="en-US" sz="2400" dirty="0" smtClean="0"/>
              <a:t>same</a:t>
            </a:r>
          </a:p>
          <a:p>
            <a:pPr marL="457200" indent="-457200"/>
            <a:r>
              <a:rPr lang="en-US" sz="2400" dirty="0" smtClean="0"/>
              <a:t> filament</a:t>
            </a:r>
            <a:r>
              <a:rPr lang="en-US" sz="2400" dirty="0" smtClean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00" y="350520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(b) </a:t>
            </a:r>
            <a:r>
              <a:rPr lang="en-US" sz="2400" b="1" dirty="0" err="1" smtClean="0">
                <a:solidFill>
                  <a:srgbClr val="002060"/>
                </a:solidFill>
              </a:rPr>
              <a:t>Dioecious</a:t>
            </a:r>
            <a:r>
              <a:rPr lang="en-US" sz="2400" b="1" dirty="0" smtClean="0">
                <a:solidFill>
                  <a:srgbClr val="002060"/>
                </a:solidFill>
              </a:rPr>
              <a:t> species: </a:t>
            </a:r>
            <a:endParaRPr lang="en-US" sz="2400" b="1" dirty="0" smtClean="0">
              <a:solidFill>
                <a:srgbClr val="002060"/>
              </a:solidFill>
            </a:endParaRPr>
          </a:p>
          <a:p>
            <a:r>
              <a:rPr lang="en-US" sz="2400" dirty="0" smtClean="0"/>
              <a:t>In this </a:t>
            </a:r>
            <a:r>
              <a:rPr lang="en-US" sz="2400" dirty="0" smtClean="0"/>
              <a:t>case the antheridia and </a:t>
            </a:r>
            <a:r>
              <a:rPr lang="en-US" sz="2400" dirty="0" err="1" smtClean="0"/>
              <a:t>oogonia</a:t>
            </a:r>
            <a:r>
              <a:rPr lang="en-US" sz="2400" dirty="0" smtClean="0"/>
              <a:t> </a:t>
            </a:r>
            <a:r>
              <a:rPr lang="en-US" sz="2400" dirty="0" smtClean="0"/>
              <a:t>are borne </a:t>
            </a:r>
            <a:r>
              <a:rPr lang="en-US" sz="2400" dirty="0" smtClean="0"/>
              <a:t>on different filaments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Botany\Botany presentations\Biodiversity\Algae\Nostoc\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0"/>
            <a:ext cx="5562600" cy="512086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5349895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/>
              <a:t>A. </a:t>
            </a:r>
            <a:r>
              <a:rPr lang="en-US" sz="2200" dirty="0" err="1" smtClean="0"/>
              <a:t>Macrandrous</a:t>
            </a:r>
            <a:r>
              <a:rPr lang="en-US" sz="2200" dirty="0" smtClean="0"/>
              <a:t> </a:t>
            </a:r>
            <a:r>
              <a:rPr lang="en-US" sz="2200" dirty="0" err="1" smtClean="0"/>
              <a:t>monoecious</a:t>
            </a:r>
            <a:r>
              <a:rPr lang="en-US" sz="2200" dirty="0" smtClean="0"/>
              <a:t> species </a:t>
            </a:r>
            <a:r>
              <a:rPr lang="en-US" sz="2200" dirty="0" smtClean="0"/>
              <a:t>showing </a:t>
            </a:r>
            <a:r>
              <a:rPr lang="en-US" sz="2200" dirty="0" smtClean="0"/>
              <a:t>antheridia and </a:t>
            </a:r>
            <a:r>
              <a:rPr lang="en-US" sz="2200" dirty="0" err="1" smtClean="0"/>
              <a:t>oogonia</a:t>
            </a:r>
            <a:r>
              <a:rPr lang="en-US" sz="2200" dirty="0" smtClean="0"/>
              <a:t> in the same </a:t>
            </a:r>
            <a:r>
              <a:rPr lang="en-US" sz="2200" dirty="0" smtClean="0"/>
              <a:t>filament.</a:t>
            </a:r>
          </a:p>
          <a:p>
            <a:r>
              <a:rPr lang="en-US" sz="2200" dirty="0" smtClean="0"/>
              <a:t>B-C</a:t>
            </a:r>
            <a:r>
              <a:rPr lang="en-US" sz="2200" dirty="0" smtClean="0"/>
              <a:t>. </a:t>
            </a:r>
            <a:r>
              <a:rPr lang="en-US" sz="2200" dirty="0" err="1" smtClean="0"/>
              <a:t>Macrandrous</a:t>
            </a:r>
            <a:r>
              <a:rPr lang="en-US" sz="2200" dirty="0" smtClean="0"/>
              <a:t> </a:t>
            </a:r>
            <a:r>
              <a:rPr lang="en-US" sz="2200" dirty="0" err="1" smtClean="0"/>
              <a:t>dioecious</a:t>
            </a:r>
            <a:r>
              <a:rPr lang="en-US" sz="2200" dirty="0" smtClean="0"/>
              <a:t> </a:t>
            </a:r>
            <a:r>
              <a:rPr lang="en-US" sz="2200" dirty="0" err="1" smtClean="0"/>
              <a:t>specics</a:t>
            </a:r>
            <a:r>
              <a:rPr lang="en-US" sz="2200" dirty="0" smtClean="0"/>
              <a:t> showing </a:t>
            </a:r>
            <a:r>
              <a:rPr lang="en-US" sz="2200" dirty="0" err="1" smtClean="0"/>
              <a:t>oogonia</a:t>
            </a:r>
            <a:r>
              <a:rPr lang="en-US" sz="2200" dirty="0" smtClean="0"/>
              <a:t> and antheridia in different </a:t>
            </a:r>
            <a:r>
              <a:rPr lang="en-US" sz="2200" dirty="0" smtClean="0"/>
              <a:t>filaments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arenBoth"/>
            </a:pPr>
            <a:r>
              <a:rPr lang="en-US" sz="2800" dirty="0" smtClean="0">
                <a:solidFill>
                  <a:srgbClr val="C00000"/>
                </a:solidFill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</a:rPr>
              <a:t>Nannandrous</a:t>
            </a:r>
            <a:r>
              <a:rPr lang="en-US" sz="2800" dirty="0" smtClean="0">
                <a:solidFill>
                  <a:srgbClr val="C00000"/>
                </a:solidFill>
              </a:rPr>
              <a:t> </a:t>
            </a:r>
            <a:r>
              <a:rPr lang="en-US" sz="2800" dirty="0" smtClean="0">
                <a:solidFill>
                  <a:srgbClr val="C00000"/>
                </a:solidFill>
              </a:rPr>
              <a:t>species: </a:t>
            </a:r>
            <a:endParaRPr lang="en-US" sz="2800" dirty="0" smtClean="0">
              <a:solidFill>
                <a:srgbClr val="C00000"/>
              </a:solidFill>
            </a:endParaRPr>
          </a:p>
          <a:p>
            <a:pPr marL="342900" indent="-342900">
              <a:lnSpc>
                <a:spcPct val="150000"/>
              </a:lnSpc>
            </a:pPr>
            <a:r>
              <a:rPr lang="en-US" sz="2800" dirty="0" err="1" smtClean="0"/>
              <a:t>Nannandrous</a:t>
            </a:r>
            <a:r>
              <a:rPr lang="en-US" sz="2800" dirty="0" smtClean="0"/>
              <a:t> species are </a:t>
            </a:r>
            <a:r>
              <a:rPr lang="en-US" sz="2800" dirty="0" err="1" smtClean="0"/>
              <a:t>dioecious</a:t>
            </a:r>
            <a:r>
              <a:rPr lang="en-US" sz="2800" dirty="0" smtClean="0"/>
              <a:t> and exhibit dimorphism.</a:t>
            </a:r>
          </a:p>
          <a:p>
            <a:pPr marL="342900" indent="-342900">
              <a:lnSpc>
                <a:spcPct val="150000"/>
              </a:lnSpc>
            </a:pPr>
            <a:r>
              <a:rPr lang="en-US" sz="2800" dirty="0" smtClean="0"/>
              <a:t>The antheridia </a:t>
            </a:r>
            <a:r>
              <a:rPr lang="en-US" sz="2800" dirty="0" smtClean="0"/>
              <a:t>are borne </a:t>
            </a:r>
            <a:r>
              <a:rPr lang="en-US" sz="2800" dirty="0" smtClean="0"/>
              <a:t>on a special small few celled </a:t>
            </a:r>
            <a:endParaRPr lang="en-US" sz="2800" dirty="0" smtClean="0"/>
          </a:p>
          <a:p>
            <a:pPr marL="342900" indent="-342900">
              <a:lnSpc>
                <a:spcPct val="150000"/>
              </a:lnSpc>
            </a:pPr>
            <a:r>
              <a:rPr lang="en-US" sz="2800" dirty="0" smtClean="0"/>
              <a:t>filament</a:t>
            </a:r>
            <a:r>
              <a:rPr lang="en-US" sz="2800" dirty="0" smtClean="0"/>
              <a:t>, called </a:t>
            </a:r>
            <a:r>
              <a:rPr lang="en-US" sz="2800" dirty="0" err="1" smtClean="0"/>
              <a:t>nannandrium</a:t>
            </a:r>
            <a:r>
              <a:rPr lang="en-US" sz="2800" dirty="0" smtClean="0"/>
              <a:t> or 'dwarf </a:t>
            </a:r>
            <a:r>
              <a:rPr lang="en-US" sz="2800" dirty="0" smtClean="0"/>
              <a:t>male‘.</a:t>
            </a:r>
          </a:p>
          <a:p>
            <a:pPr marL="342900" indent="-342900">
              <a:lnSpc>
                <a:spcPct val="150000"/>
              </a:lnSpc>
            </a:pPr>
            <a:r>
              <a:rPr lang="en-US" sz="2800" dirty="0" smtClean="0"/>
              <a:t>There are two kinds </a:t>
            </a:r>
            <a:r>
              <a:rPr lang="en-US" sz="2800" dirty="0" smtClean="0"/>
              <a:t>of </a:t>
            </a:r>
            <a:r>
              <a:rPr lang="en-US" sz="2800" dirty="0" err="1" smtClean="0"/>
              <a:t>nannandrous</a:t>
            </a:r>
            <a:r>
              <a:rPr lang="en-US" sz="2800" dirty="0" smtClean="0"/>
              <a:t> species-</a:t>
            </a:r>
          </a:p>
          <a:p>
            <a:pPr marL="514350" indent="-514350">
              <a:lnSpc>
                <a:spcPct val="150000"/>
              </a:lnSpc>
              <a:buAutoNum type="alphaLcParenBoth"/>
            </a:pPr>
            <a:r>
              <a:rPr lang="en-US" sz="2800" dirty="0" err="1" smtClean="0"/>
              <a:t>Gynandrosporous</a:t>
            </a:r>
            <a:r>
              <a:rPr lang="en-US" sz="2800" dirty="0" smtClean="0"/>
              <a:t>: Both </a:t>
            </a:r>
            <a:r>
              <a:rPr lang="en-US" sz="2800" dirty="0" err="1" smtClean="0"/>
              <a:t>oogonia</a:t>
            </a:r>
            <a:r>
              <a:rPr lang="en-US" sz="2800" dirty="0" smtClean="0"/>
              <a:t> and </a:t>
            </a:r>
            <a:r>
              <a:rPr lang="en-US" sz="2800" dirty="0" err="1" smtClean="0"/>
              <a:t>androsporangia</a:t>
            </a:r>
            <a:r>
              <a:rPr lang="en-US" sz="2800" dirty="0" smtClean="0"/>
              <a:t> are borne on the same filament</a:t>
            </a:r>
            <a:r>
              <a:rPr lang="en-US" sz="2800" dirty="0" smtClean="0"/>
              <a:t>.</a:t>
            </a:r>
          </a:p>
          <a:p>
            <a:pPr marL="514350" indent="-514350">
              <a:lnSpc>
                <a:spcPct val="150000"/>
              </a:lnSpc>
              <a:buAutoNum type="alphaLcParenBoth"/>
            </a:pPr>
            <a:r>
              <a:rPr lang="en-US" sz="2800" dirty="0" err="1" smtClean="0"/>
              <a:t>Idioandrosporous</a:t>
            </a:r>
            <a:r>
              <a:rPr lang="en-US" sz="2800" dirty="0" smtClean="0"/>
              <a:t>: The </a:t>
            </a:r>
            <a:r>
              <a:rPr lang="en-US" sz="2800" dirty="0" err="1" smtClean="0"/>
              <a:t>oogonia</a:t>
            </a:r>
            <a:r>
              <a:rPr lang="en-US" sz="2800" dirty="0" smtClean="0"/>
              <a:t> and </a:t>
            </a:r>
            <a:r>
              <a:rPr lang="en-US" sz="2800" dirty="0" err="1" smtClean="0"/>
              <a:t>androsporangia</a:t>
            </a:r>
            <a:r>
              <a:rPr lang="en-US" sz="2800" dirty="0" smtClean="0"/>
              <a:t> </a:t>
            </a:r>
            <a:r>
              <a:rPr lang="en-US" sz="2800" dirty="0" smtClean="0"/>
              <a:t>are borne </a:t>
            </a:r>
            <a:r>
              <a:rPr lang="en-US" sz="2800" dirty="0" smtClean="0"/>
              <a:t>on separate filaments.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Botany\Botany presentations\Biodiversity\Algae\Nostoc\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381000"/>
            <a:ext cx="1371600" cy="5450774"/>
          </a:xfrm>
          <a:prstGeom prst="rect">
            <a:avLst/>
          </a:prstGeom>
          <a:noFill/>
        </p:spPr>
      </p:pic>
      <p:pic>
        <p:nvPicPr>
          <p:cNvPr id="3075" name="Picture 3" descr="C:\Botany\Botany presentations\Biodiversity\Algae\Nostoc\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914400"/>
            <a:ext cx="3152775" cy="425859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609600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A. </a:t>
            </a:r>
            <a:r>
              <a:rPr lang="en-US" sz="2000" dirty="0" err="1" smtClean="0"/>
              <a:t>Nannandrous</a:t>
            </a:r>
            <a:r>
              <a:rPr lang="en-US" sz="2000" dirty="0" smtClean="0"/>
              <a:t> </a:t>
            </a:r>
            <a:r>
              <a:rPr lang="en-US" sz="2000" dirty="0" err="1" smtClean="0"/>
              <a:t>gynandrosporous</a:t>
            </a:r>
            <a:r>
              <a:rPr lang="en-US" sz="2000" dirty="0" smtClean="0"/>
              <a:t> sp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4343400" y="6150114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 smtClean="0"/>
              <a:t>B-C. </a:t>
            </a:r>
            <a:r>
              <a:rPr lang="en-US" sz="2000" dirty="0" err="1" smtClean="0"/>
              <a:t>Nannandrous</a:t>
            </a:r>
            <a:r>
              <a:rPr lang="en-US" sz="2000" dirty="0" smtClean="0"/>
              <a:t> </a:t>
            </a:r>
            <a:r>
              <a:rPr lang="en-US" sz="2000" dirty="0" err="1" smtClean="0"/>
              <a:t>idioandrosporous</a:t>
            </a:r>
            <a:r>
              <a:rPr lang="en-US" sz="2000" dirty="0" smtClean="0"/>
              <a:t> </a:t>
            </a:r>
            <a:r>
              <a:rPr lang="en-US" sz="2000" dirty="0" smtClean="0"/>
              <a:t>sp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2420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C00000"/>
                </a:solidFill>
                <a:latin typeface="Blackadder ITC" pitchFamily="82" charset="0"/>
              </a:rPr>
              <a:t>Thank You</a:t>
            </a:r>
            <a:endParaRPr lang="en-US" sz="8000" b="1" dirty="0">
              <a:solidFill>
                <a:srgbClr val="C00000"/>
              </a:solidFill>
              <a:latin typeface="Blackadder IT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403</TotalTime>
  <Words>304</Words>
  <Application>Microsoft Office PowerPoint</Application>
  <PresentationFormat>On-screen Show (4:3)</PresentationFormat>
  <Paragraphs>44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Oedogonium: Reproduction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Molecular Control or Regulation of Cell Cycle</dc:title>
  <dc:creator>HP</dc:creator>
  <cp:lastModifiedBy>HP</cp:lastModifiedBy>
  <cp:revision>92</cp:revision>
  <dcterms:created xsi:type="dcterms:W3CDTF">2006-08-16T00:00:00Z</dcterms:created>
  <dcterms:modified xsi:type="dcterms:W3CDTF">2020-12-28T05:23:19Z</dcterms:modified>
</cp:coreProperties>
</file>